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Proxima Nova Heavy" charset="1" panose="02000506030000020004"/>
      <p:regular r:id="rId16"/>
    </p:embeddedFont>
    <p:embeddedFont>
      <p:font typeface="Proxima Nova Bold" charset="1" panose="02000506030000020004"/>
      <p:regular r:id="rId17"/>
    </p:embeddedFont>
    <p:embeddedFont>
      <p:font typeface="Proxima Nova" charset="1" panose="020005060300000200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Freeform 2" id="2"/>
          <p:cNvSpPr/>
          <p:nvPr/>
        </p:nvSpPr>
        <p:spPr>
          <a:xfrm flipH="false" flipV="false" rot="0">
            <a:off x="11322384" y="2321192"/>
            <a:ext cx="6269897" cy="7352757"/>
          </a:xfrm>
          <a:custGeom>
            <a:avLst/>
            <a:gdLst/>
            <a:ahLst/>
            <a:cxnLst/>
            <a:rect r="r" b="b" t="t" l="l"/>
            <a:pathLst>
              <a:path h="7352757" w="6269897">
                <a:moveTo>
                  <a:pt x="0" y="0"/>
                </a:moveTo>
                <a:lnTo>
                  <a:pt x="6269897" y="0"/>
                </a:lnTo>
                <a:lnTo>
                  <a:pt x="6269897" y="7352757"/>
                </a:lnTo>
                <a:lnTo>
                  <a:pt x="0" y="7352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242154" y="339267"/>
            <a:ext cx="6435643" cy="5405941"/>
          </a:xfrm>
          <a:custGeom>
            <a:avLst/>
            <a:gdLst/>
            <a:ahLst/>
            <a:cxnLst/>
            <a:rect r="r" b="b" t="t" l="l"/>
            <a:pathLst>
              <a:path h="5405941" w="6435643">
                <a:moveTo>
                  <a:pt x="0" y="0"/>
                </a:moveTo>
                <a:lnTo>
                  <a:pt x="6435644" y="0"/>
                </a:lnTo>
                <a:lnTo>
                  <a:pt x="6435644" y="5405940"/>
                </a:lnTo>
                <a:lnTo>
                  <a:pt x="0" y="540594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4805662" y="4005708"/>
            <a:ext cx="8676675" cy="2036447"/>
          </a:xfrm>
          <a:prstGeom prst="rect">
            <a:avLst/>
          </a:prstGeom>
        </p:spPr>
        <p:txBody>
          <a:bodyPr anchor="t" rtlCol="false" tIns="0" lIns="0" bIns="0" rIns="0">
            <a:spAutoFit/>
          </a:bodyPr>
          <a:lstStyle/>
          <a:p>
            <a:pPr algn="ctr">
              <a:lnSpc>
                <a:spcPts val="7800"/>
              </a:lnSpc>
            </a:pPr>
            <a:r>
              <a:rPr lang="en-US" sz="7800" spc="78">
                <a:solidFill>
                  <a:srgbClr val="4D2F20"/>
                </a:solidFill>
                <a:latin typeface="Proxima Nova Heavy"/>
                <a:ea typeface="Proxima Nova Heavy"/>
                <a:cs typeface="Proxima Nova Heavy"/>
                <a:sym typeface="Proxima Nova Heavy"/>
              </a:rPr>
              <a:t>SOCIAL</a:t>
            </a:r>
          </a:p>
          <a:p>
            <a:pPr algn="ctr">
              <a:lnSpc>
                <a:spcPts val="7800"/>
              </a:lnSpc>
            </a:pPr>
            <a:r>
              <a:rPr lang="en-US" sz="7800" spc="78">
                <a:solidFill>
                  <a:srgbClr val="4D2F20"/>
                </a:solidFill>
                <a:latin typeface="Proxima Nova Heavy"/>
                <a:ea typeface="Proxima Nova Heavy"/>
                <a:cs typeface="Proxima Nova Heavy"/>
                <a:sym typeface="Proxima Nova Heavy"/>
              </a:rPr>
              <a:t>INTERNSHIP</a:t>
            </a:r>
          </a:p>
        </p:txBody>
      </p:sp>
      <p:sp>
        <p:nvSpPr>
          <p:cNvPr name="TextBox 9" id="9"/>
          <p:cNvSpPr txBox="true"/>
          <p:nvPr/>
        </p:nvSpPr>
        <p:spPr>
          <a:xfrm rot="0">
            <a:off x="4805662" y="5853302"/>
            <a:ext cx="8676675" cy="2456815"/>
          </a:xfrm>
          <a:prstGeom prst="rect">
            <a:avLst/>
          </a:prstGeom>
        </p:spPr>
        <p:txBody>
          <a:bodyPr anchor="t" rtlCol="false" tIns="0" lIns="0" bIns="0" rIns="0">
            <a:spAutoFit/>
          </a:bodyPr>
          <a:lstStyle/>
          <a:p>
            <a:pPr algn="ctr">
              <a:lnSpc>
                <a:spcPts val="4760"/>
              </a:lnSpc>
            </a:pPr>
            <a:r>
              <a:rPr lang="en-US" sz="3400">
                <a:solidFill>
                  <a:srgbClr val="4B6E29"/>
                </a:solidFill>
                <a:latin typeface="Proxima Nova Bold"/>
                <a:ea typeface="Proxima Nova Bold"/>
                <a:cs typeface="Proxima Nova Bold"/>
                <a:sym typeface="Proxima Nova Bold"/>
              </a:rPr>
              <a:t>Abzana v</a:t>
            </a:r>
          </a:p>
          <a:p>
            <a:pPr algn="ctr">
              <a:lnSpc>
                <a:spcPts val="4760"/>
              </a:lnSpc>
            </a:pPr>
            <a:r>
              <a:rPr lang="en-US" sz="3400">
                <a:solidFill>
                  <a:srgbClr val="4D2F20"/>
                </a:solidFill>
                <a:latin typeface="Proxima Nova Bold"/>
                <a:ea typeface="Proxima Nova Bold"/>
                <a:cs typeface="Proxima Nova Bold"/>
                <a:sym typeface="Proxima Nova Bold"/>
              </a:rPr>
              <a:t>[18/06/24-26/06/24]</a:t>
            </a:r>
          </a:p>
          <a:p>
            <a:pPr algn="ctr">
              <a:lnSpc>
                <a:spcPts val="5459"/>
              </a:lnSpc>
            </a:pPr>
            <a:r>
              <a:rPr lang="en-US" sz="3899">
                <a:solidFill>
                  <a:srgbClr val="213E05"/>
                </a:solidFill>
                <a:latin typeface="Proxima Nova Bold"/>
                <a:ea typeface="Proxima Nova Bold"/>
                <a:cs typeface="Proxima Nova Bold"/>
                <a:sym typeface="Proxima Nova Bold"/>
              </a:rPr>
              <a:t>EKTA, Resource centre for women</a:t>
            </a:r>
          </a:p>
          <a:p>
            <a:pPr algn="ctr">
              <a:lnSpc>
                <a:spcPts val="476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Freeform 2" id="2"/>
          <p:cNvSpPr/>
          <p:nvPr/>
        </p:nvSpPr>
        <p:spPr>
          <a:xfrm flipH="false" flipV="false" rot="0">
            <a:off x="11554860" y="1849490"/>
            <a:ext cx="4972079" cy="7903594"/>
          </a:xfrm>
          <a:custGeom>
            <a:avLst/>
            <a:gdLst/>
            <a:ahLst/>
            <a:cxnLst/>
            <a:rect r="r" b="b" t="t" l="l"/>
            <a:pathLst>
              <a:path h="7903594" w="4972079">
                <a:moveTo>
                  <a:pt x="0" y="0"/>
                </a:moveTo>
                <a:lnTo>
                  <a:pt x="4972079" y="0"/>
                </a:lnTo>
                <a:lnTo>
                  <a:pt x="4972079" y="7903594"/>
                </a:lnTo>
                <a:lnTo>
                  <a:pt x="0" y="79035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41076" y="4301711"/>
            <a:ext cx="10777212" cy="1626840"/>
          </a:xfrm>
          <a:prstGeom prst="rect">
            <a:avLst/>
          </a:prstGeom>
        </p:spPr>
        <p:txBody>
          <a:bodyPr anchor="t" rtlCol="false" tIns="0" lIns="0" bIns="0" rIns="0">
            <a:spAutoFit/>
          </a:bodyPr>
          <a:lstStyle/>
          <a:p>
            <a:pPr algn="ctr">
              <a:lnSpc>
                <a:spcPts val="12298"/>
              </a:lnSpc>
            </a:pPr>
            <a:r>
              <a:rPr lang="en-US" sz="12298" spc="122">
                <a:solidFill>
                  <a:srgbClr val="4B6E29"/>
                </a:solidFill>
                <a:latin typeface="Proxima Nova Heavy"/>
                <a:ea typeface="Proxima Nova Heavy"/>
                <a:cs typeface="Proxima Nova Heavy"/>
                <a:sym typeface="Proxima Nova Heavy"/>
              </a:rPr>
              <a:t>THANK YOU</a:t>
            </a:r>
          </a:p>
        </p:txBody>
      </p:sp>
      <p:sp>
        <p:nvSpPr>
          <p:cNvPr name="Freeform 4" id="4"/>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Freeform 2" id="2"/>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2049868" y="3531522"/>
            <a:ext cx="5907091" cy="5907091"/>
          </a:xfrm>
          <a:custGeom>
            <a:avLst/>
            <a:gdLst/>
            <a:ahLst/>
            <a:cxnLst/>
            <a:rect r="r" b="b" t="t" l="l"/>
            <a:pathLst>
              <a:path h="5907091" w="5907091">
                <a:moveTo>
                  <a:pt x="0" y="0"/>
                </a:moveTo>
                <a:lnTo>
                  <a:pt x="5907091" y="0"/>
                </a:lnTo>
                <a:lnTo>
                  <a:pt x="5907091" y="5907091"/>
                </a:lnTo>
                <a:lnTo>
                  <a:pt x="0" y="590709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795384" y="1296139"/>
            <a:ext cx="8383344" cy="899771"/>
          </a:xfrm>
          <a:prstGeom prst="rect">
            <a:avLst/>
          </a:prstGeom>
        </p:spPr>
        <p:txBody>
          <a:bodyPr anchor="t" rtlCol="false" tIns="0" lIns="0" bIns="0" rIns="0">
            <a:spAutoFit/>
          </a:bodyPr>
          <a:lstStyle/>
          <a:p>
            <a:pPr algn="l">
              <a:lnSpc>
                <a:spcPts val="6779"/>
              </a:lnSpc>
            </a:pPr>
            <a:r>
              <a:rPr lang="en-US" sz="6779" spc="67">
                <a:solidFill>
                  <a:srgbClr val="4B6E29"/>
                </a:solidFill>
                <a:latin typeface="Proxima Nova Heavy"/>
                <a:ea typeface="Proxima Nova Heavy"/>
                <a:cs typeface="Proxima Nova Heavy"/>
                <a:sym typeface="Proxima Nova Heavy"/>
              </a:rPr>
              <a:t>INTRODUCTION</a:t>
            </a:r>
          </a:p>
        </p:txBody>
      </p:sp>
      <p:sp>
        <p:nvSpPr>
          <p:cNvPr name="TextBox 8" id="8"/>
          <p:cNvSpPr txBox="true"/>
          <p:nvPr/>
        </p:nvSpPr>
        <p:spPr>
          <a:xfrm rot="0">
            <a:off x="795384" y="2316856"/>
            <a:ext cx="16230600" cy="1967230"/>
          </a:xfrm>
          <a:prstGeom prst="rect">
            <a:avLst/>
          </a:prstGeom>
        </p:spPr>
        <p:txBody>
          <a:bodyPr anchor="t" rtlCol="false" tIns="0" lIns="0" bIns="0" rIns="0">
            <a:spAutoFit/>
          </a:bodyPr>
          <a:lstStyle/>
          <a:p>
            <a:pPr algn="l">
              <a:lnSpc>
                <a:spcPts val="3919"/>
              </a:lnSpc>
            </a:pPr>
            <a:r>
              <a:rPr lang="en-US" sz="2799">
                <a:solidFill>
                  <a:srgbClr val="4B6E29"/>
                </a:solidFill>
                <a:latin typeface="Proxima Nova Bold"/>
                <a:ea typeface="Proxima Nova Bold"/>
                <a:cs typeface="Proxima Nova Bold"/>
                <a:sym typeface="Proxima Nova Bold"/>
              </a:rPr>
              <a:t>I am Abzana , a recent intern at the EKTA Resource Centre for Women, where I focused on gender equality and women's empowerment. My background in data science and analytics inspired my dedication to social justice and EKTA's mission.</a:t>
            </a:r>
          </a:p>
          <a:p>
            <a:pPr algn="l">
              <a:lnSpc>
                <a:spcPts val="3919"/>
              </a:lnSpc>
            </a:pPr>
          </a:p>
        </p:txBody>
      </p:sp>
      <p:sp>
        <p:nvSpPr>
          <p:cNvPr name="TextBox 9" id="9"/>
          <p:cNvSpPr txBox="true"/>
          <p:nvPr/>
        </p:nvSpPr>
        <p:spPr>
          <a:xfrm rot="0">
            <a:off x="795384" y="3994104"/>
            <a:ext cx="11746927" cy="2072640"/>
          </a:xfrm>
          <a:prstGeom prst="rect">
            <a:avLst/>
          </a:prstGeom>
        </p:spPr>
        <p:txBody>
          <a:bodyPr anchor="t" rtlCol="false" tIns="0" lIns="0" bIns="0" rIns="0">
            <a:spAutoFit/>
          </a:bodyPr>
          <a:lstStyle/>
          <a:p>
            <a:pPr algn="l">
              <a:lnSpc>
                <a:spcPts val="3360"/>
              </a:lnSpc>
            </a:pPr>
            <a:r>
              <a:rPr lang="en-US" sz="2400">
                <a:solidFill>
                  <a:srgbClr val="4D2F20"/>
                </a:solidFill>
                <a:latin typeface="Proxima Nova Bold"/>
                <a:ea typeface="Proxima Nova Bold"/>
                <a:cs typeface="Proxima Nova Bold"/>
                <a:sym typeface="Proxima Nova Bold"/>
              </a:rPr>
              <a:t>Established in 1990 in Madurai, EKTA Resource Centre for Women promotes gender justice and empowerment through knowledge sharing, training, and advocacy. The organization works to prevent violence, promote good governance, and sensitize men and boys to gender inequality.</a:t>
            </a:r>
          </a:p>
          <a:p>
            <a:pPr algn="l">
              <a:lnSpc>
                <a:spcPts val="3360"/>
              </a:lnSpc>
            </a:pPr>
          </a:p>
        </p:txBody>
      </p:sp>
      <p:sp>
        <p:nvSpPr>
          <p:cNvPr name="TextBox 10" id="10"/>
          <p:cNvSpPr txBox="true"/>
          <p:nvPr/>
        </p:nvSpPr>
        <p:spPr>
          <a:xfrm rot="0">
            <a:off x="795384" y="5703570"/>
            <a:ext cx="11021168" cy="1653540"/>
          </a:xfrm>
          <a:prstGeom prst="rect">
            <a:avLst/>
          </a:prstGeom>
        </p:spPr>
        <p:txBody>
          <a:bodyPr anchor="t" rtlCol="false" tIns="0" lIns="0" bIns="0" rIns="0">
            <a:spAutoFit/>
          </a:bodyPr>
          <a:lstStyle/>
          <a:p>
            <a:pPr algn="l">
              <a:lnSpc>
                <a:spcPts val="3360"/>
              </a:lnSpc>
            </a:pPr>
            <a:r>
              <a:rPr lang="en-US" sz="2400">
                <a:solidFill>
                  <a:srgbClr val="4D2F20"/>
                </a:solidFill>
                <a:latin typeface="Proxima Nova Bold"/>
                <a:ea typeface="Proxima Nova Bold"/>
                <a:cs typeface="Proxima Nova Bold"/>
                <a:sym typeface="Proxima Nova Bold"/>
              </a:rPr>
              <a:t>During my internship at EKTA, I participated in seminars, workshops, and field visits, contributing to gender equality initiatives and deepening my understanding of social justice and women's rights.</a:t>
            </a:r>
          </a:p>
          <a:p>
            <a:pPr algn="l">
              <a:lnSpc>
                <a:spcPts val="33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TextBox 2" id="2"/>
          <p:cNvSpPr txBox="true"/>
          <p:nvPr/>
        </p:nvSpPr>
        <p:spPr>
          <a:xfrm rot="0">
            <a:off x="1028700" y="2147248"/>
            <a:ext cx="16079288" cy="2325497"/>
          </a:xfrm>
          <a:prstGeom prst="rect">
            <a:avLst/>
          </a:prstGeom>
        </p:spPr>
        <p:txBody>
          <a:bodyPr anchor="t" rtlCol="false" tIns="0" lIns="0" bIns="0" rIns="0">
            <a:spAutoFit/>
          </a:bodyPr>
          <a:lstStyle/>
          <a:p>
            <a:pPr algn="l">
              <a:lnSpc>
                <a:spcPts val="3723"/>
              </a:lnSpc>
            </a:pPr>
            <a:r>
              <a:rPr lang="en-US" sz="2799" spc="-72" u="sng">
                <a:solidFill>
                  <a:srgbClr val="4D2F20"/>
                </a:solidFill>
                <a:latin typeface="Proxima Nova Bold"/>
                <a:ea typeface="Proxima Nova Bold"/>
                <a:cs typeface="Proxima Nova Bold"/>
                <a:sym typeface="Proxima Nova Bold"/>
              </a:rPr>
              <a:t>Main Goals and Objectives of the Internship</a:t>
            </a:r>
          </a:p>
          <a:p>
            <a:pPr algn="l" marL="604519" indent="-302260" lvl="1">
              <a:lnSpc>
                <a:spcPts val="3723"/>
              </a:lnSpc>
              <a:buFont typeface="Arial"/>
              <a:buChar char="•"/>
            </a:pPr>
            <a:r>
              <a:rPr lang="en-US" sz="2799" spc="-72">
                <a:solidFill>
                  <a:srgbClr val="4B6E29"/>
                </a:solidFill>
                <a:latin typeface="Proxima Nova Bold"/>
                <a:ea typeface="Proxima Nova Bold"/>
                <a:cs typeface="Proxima Nova Bold"/>
                <a:sym typeface="Proxima Nova Bold"/>
              </a:rPr>
              <a:t>To understand and support EKTA’s initiatives on gender equality and women’s empowerment.</a:t>
            </a:r>
          </a:p>
          <a:p>
            <a:pPr algn="l" marL="604519" indent="-302260" lvl="1">
              <a:lnSpc>
                <a:spcPts val="3723"/>
              </a:lnSpc>
              <a:buFont typeface="Arial"/>
              <a:buChar char="•"/>
            </a:pPr>
            <a:r>
              <a:rPr lang="en-US" sz="2799" spc="-72">
                <a:solidFill>
                  <a:srgbClr val="4B6E29"/>
                </a:solidFill>
                <a:latin typeface="Proxima Nova Bold"/>
                <a:ea typeface="Proxima Nova Bold"/>
                <a:cs typeface="Proxima Nova Bold"/>
                <a:sym typeface="Proxima Nova Bold"/>
              </a:rPr>
              <a:t>To gain practical experience in organizing and participating in seminars, workshops, and field visits.</a:t>
            </a:r>
          </a:p>
          <a:p>
            <a:pPr algn="l" marL="604519" indent="-302260" lvl="1">
              <a:lnSpc>
                <a:spcPts val="3723"/>
              </a:lnSpc>
              <a:buFont typeface="Arial"/>
              <a:buChar char="•"/>
            </a:pPr>
            <a:r>
              <a:rPr lang="en-US" sz="2799" spc="-72">
                <a:solidFill>
                  <a:srgbClr val="4B6E29"/>
                </a:solidFill>
                <a:latin typeface="Proxima Nova Bold"/>
                <a:ea typeface="Proxima Nova Bold"/>
                <a:cs typeface="Proxima Nova Bold"/>
                <a:sym typeface="Proxima Nova Bold"/>
              </a:rPr>
              <a:t>To enhance my knowledge of social justice, gender issues, and advocacy strategies.</a:t>
            </a:r>
          </a:p>
          <a:p>
            <a:pPr algn="l">
              <a:lnSpc>
                <a:spcPts val="3723"/>
              </a:lnSpc>
            </a:pPr>
          </a:p>
        </p:txBody>
      </p:sp>
      <p:sp>
        <p:nvSpPr>
          <p:cNvPr name="Freeform 3" id="3"/>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1673313" y="4410471"/>
            <a:ext cx="6113014" cy="5368338"/>
          </a:xfrm>
          <a:custGeom>
            <a:avLst/>
            <a:gdLst/>
            <a:ahLst/>
            <a:cxnLst/>
            <a:rect r="r" b="b" t="t" l="l"/>
            <a:pathLst>
              <a:path h="5368338" w="6113014">
                <a:moveTo>
                  <a:pt x="0" y="0"/>
                </a:moveTo>
                <a:lnTo>
                  <a:pt x="6113015" y="0"/>
                </a:lnTo>
                <a:lnTo>
                  <a:pt x="6113015" y="5368338"/>
                </a:lnTo>
                <a:lnTo>
                  <a:pt x="0" y="536833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028700" y="1167128"/>
            <a:ext cx="7419975" cy="809625"/>
          </a:xfrm>
          <a:prstGeom prst="rect">
            <a:avLst/>
          </a:prstGeom>
        </p:spPr>
        <p:txBody>
          <a:bodyPr anchor="t" rtlCol="false" tIns="0" lIns="0" bIns="0" rIns="0">
            <a:spAutoFit/>
          </a:bodyPr>
          <a:lstStyle/>
          <a:p>
            <a:pPr algn="l">
              <a:lnSpc>
                <a:spcPts val="6000"/>
              </a:lnSpc>
            </a:pPr>
            <a:r>
              <a:rPr lang="en-US" sz="6000" spc="60">
                <a:solidFill>
                  <a:srgbClr val="4B6E29"/>
                </a:solidFill>
                <a:latin typeface="Proxima Nova Heavy"/>
                <a:ea typeface="Proxima Nova Heavy"/>
                <a:cs typeface="Proxima Nova Heavy"/>
                <a:sym typeface="Proxima Nova Heavy"/>
              </a:rPr>
              <a:t>OBJECTIVES</a:t>
            </a:r>
          </a:p>
        </p:txBody>
      </p:sp>
      <p:sp>
        <p:nvSpPr>
          <p:cNvPr name="TextBox 9" id="9"/>
          <p:cNvSpPr txBox="true"/>
          <p:nvPr/>
        </p:nvSpPr>
        <p:spPr>
          <a:xfrm rot="0">
            <a:off x="1028700" y="4625145"/>
            <a:ext cx="10338329" cy="2707314"/>
          </a:xfrm>
          <a:prstGeom prst="rect">
            <a:avLst/>
          </a:prstGeom>
        </p:spPr>
        <p:txBody>
          <a:bodyPr anchor="t" rtlCol="false" tIns="0" lIns="0" bIns="0" rIns="0">
            <a:spAutoFit/>
          </a:bodyPr>
          <a:lstStyle/>
          <a:p>
            <a:pPr algn="l">
              <a:lnSpc>
                <a:spcPts val="3615"/>
              </a:lnSpc>
            </a:pPr>
            <a:r>
              <a:rPr lang="en-US" sz="2582" u="sng">
                <a:solidFill>
                  <a:srgbClr val="4B6E29"/>
                </a:solidFill>
                <a:latin typeface="Proxima Nova Bold"/>
                <a:ea typeface="Proxima Nova Bold"/>
                <a:cs typeface="Proxima Nova Bold"/>
                <a:sym typeface="Proxima Nova Bold"/>
              </a:rPr>
              <a:t>What I Aimed to Achieve Through This Internship</a:t>
            </a:r>
          </a:p>
          <a:p>
            <a:pPr algn="l" marL="557585" indent="-278793" lvl="1">
              <a:lnSpc>
                <a:spcPts val="3615"/>
              </a:lnSpc>
              <a:buFont typeface="Arial"/>
              <a:buChar char="•"/>
            </a:pPr>
            <a:r>
              <a:rPr lang="en-US" sz="2582">
                <a:solidFill>
                  <a:srgbClr val="4D2F20"/>
                </a:solidFill>
                <a:latin typeface="Proxima Nova Bold"/>
                <a:ea typeface="Proxima Nova Bold"/>
                <a:cs typeface="Proxima Nova Bold"/>
                <a:sym typeface="Proxima Nova Bold"/>
              </a:rPr>
              <a:t>To contribute meaningfully to EKTA’s mission and projects.</a:t>
            </a:r>
          </a:p>
          <a:p>
            <a:pPr algn="l" marL="557585" indent="-278793" lvl="1">
              <a:lnSpc>
                <a:spcPts val="3615"/>
              </a:lnSpc>
              <a:buFont typeface="Arial"/>
              <a:buChar char="•"/>
            </a:pPr>
            <a:r>
              <a:rPr lang="en-US" sz="2582">
                <a:solidFill>
                  <a:srgbClr val="4D2F20"/>
                </a:solidFill>
                <a:latin typeface="Proxima Nova Bold"/>
                <a:ea typeface="Proxima Nova Bold"/>
                <a:cs typeface="Proxima Nova Bold"/>
                <a:sym typeface="Proxima Nova Bold"/>
              </a:rPr>
              <a:t>To develop skills in gender sensitization and capacity building.</a:t>
            </a:r>
          </a:p>
          <a:p>
            <a:pPr algn="l" marL="557585" indent="-278793" lvl="1">
              <a:lnSpc>
                <a:spcPts val="3615"/>
              </a:lnSpc>
              <a:buFont typeface="Arial"/>
              <a:buChar char="•"/>
            </a:pPr>
            <a:r>
              <a:rPr lang="en-US" sz="2582">
                <a:solidFill>
                  <a:srgbClr val="4D2F20"/>
                </a:solidFill>
                <a:latin typeface="Proxima Nova Bold"/>
                <a:ea typeface="Proxima Nova Bold"/>
                <a:cs typeface="Proxima Nova Bold"/>
                <a:sym typeface="Proxima Nova Bold"/>
              </a:rPr>
              <a:t>To build a network with professionals and organizations working towards similar goals.</a:t>
            </a:r>
          </a:p>
          <a:p>
            <a:pPr algn="l">
              <a:lnSpc>
                <a:spcPts val="3615"/>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Freeform 2" id="2"/>
          <p:cNvSpPr/>
          <p:nvPr/>
        </p:nvSpPr>
        <p:spPr>
          <a:xfrm flipH="false" flipV="false" rot="0">
            <a:off x="11270843" y="3329046"/>
            <a:ext cx="6530285" cy="5485439"/>
          </a:xfrm>
          <a:custGeom>
            <a:avLst/>
            <a:gdLst/>
            <a:ahLst/>
            <a:cxnLst/>
            <a:rect r="r" b="b" t="t" l="l"/>
            <a:pathLst>
              <a:path h="5485439" w="6530285">
                <a:moveTo>
                  <a:pt x="0" y="0"/>
                </a:moveTo>
                <a:lnTo>
                  <a:pt x="6530285" y="0"/>
                </a:lnTo>
                <a:lnTo>
                  <a:pt x="6530285" y="5485439"/>
                </a:lnTo>
                <a:lnTo>
                  <a:pt x="0" y="54854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500585"/>
            <a:ext cx="12086296" cy="809625"/>
          </a:xfrm>
          <a:prstGeom prst="rect">
            <a:avLst/>
          </a:prstGeom>
        </p:spPr>
        <p:txBody>
          <a:bodyPr anchor="t" rtlCol="false" tIns="0" lIns="0" bIns="0" rIns="0">
            <a:spAutoFit/>
          </a:bodyPr>
          <a:lstStyle/>
          <a:p>
            <a:pPr algn="l">
              <a:lnSpc>
                <a:spcPts val="6000"/>
              </a:lnSpc>
            </a:pPr>
            <a:r>
              <a:rPr lang="en-US" sz="6000" spc="60">
                <a:solidFill>
                  <a:srgbClr val="4B6E29"/>
                </a:solidFill>
                <a:latin typeface="Proxima Nova Heavy"/>
                <a:ea typeface="Proxima Nova Heavy"/>
                <a:cs typeface="Proxima Nova Heavy"/>
                <a:sym typeface="Proxima Nova Heavy"/>
              </a:rPr>
              <a:t>ORGANISATION BACKGROUND</a:t>
            </a:r>
          </a:p>
        </p:txBody>
      </p:sp>
      <p:sp>
        <p:nvSpPr>
          <p:cNvPr name="TextBox 4" id="4"/>
          <p:cNvSpPr txBox="true"/>
          <p:nvPr/>
        </p:nvSpPr>
        <p:spPr>
          <a:xfrm rot="0">
            <a:off x="1046251" y="2393281"/>
            <a:ext cx="10224592" cy="5715875"/>
          </a:xfrm>
          <a:prstGeom prst="rect">
            <a:avLst/>
          </a:prstGeom>
        </p:spPr>
        <p:txBody>
          <a:bodyPr anchor="t" rtlCol="false" tIns="0" lIns="0" bIns="0" rIns="0">
            <a:spAutoFit/>
          </a:bodyPr>
          <a:lstStyle/>
          <a:p>
            <a:pPr algn="l">
              <a:lnSpc>
                <a:spcPts val="3833"/>
              </a:lnSpc>
            </a:pPr>
            <a:r>
              <a:rPr lang="en-US" sz="2738">
                <a:solidFill>
                  <a:srgbClr val="4D2F20"/>
                </a:solidFill>
                <a:latin typeface="Proxima Nova Bold"/>
                <a:ea typeface="Proxima Nova Bold"/>
                <a:cs typeface="Proxima Nova Bold"/>
                <a:sym typeface="Proxima Nova Bold"/>
              </a:rPr>
              <a:t>EKTA - Resource Centre for Women</a:t>
            </a:r>
            <a:r>
              <a:rPr lang="en-US" sz="2738">
                <a:solidFill>
                  <a:srgbClr val="4D2F20"/>
                </a:solidFill>
                <a:latin typeface="Proxima Nova"/>
                <a:ea typeface="Proxima Nova"/>
                <a:cs typeface="Proxima Nova"/>
                <a:sym typeface="Proxima Nova"/>
              </a:rPr>
              <a:t>, established in 1990 in Madurai, Tamil Nadu, focuses on preventing violence against women and children, promoting good governance, and sensitizing men and boys on gender inequality. They conduct capacity-building trainings for NGOs and CBOs, enhance women's participation in governance, and raise awareness about women's rights and legal literacy. Key projects include a Railway Child Helpdesk at Madurai Junction, campaigns for policy changes, and providing shelter and future planning for girls through Nambikkai. EKTA is affiliated with several national and international networks and supported by donors like the Azim Premji Foundation and Women’s Fund Asia.</a:t>
            </a:r>
          </a:p>
        </p:txBody>
      </p:sp>
      <p:sp>
        <p:nvSpPr>
          <p:cNvPr name="Freeform 5" id="5"/>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Freeform 2" id="2"/>
          <p:cNvSpPr/>
          <p:nvPr/>
        </p:nvSpPr>
        <p:spPr>
          <a:xfrm flipH="false" flipV="false" rot="0">
            <a:off x="11587962" y="1699391"/>
            <a:ext cx="5860980" cy="7410435"/>
          </a:xfrm>
          <a:custGeom>
            <a:avLst/>
            <a:gdLst/>
            <a:ahLst/>
            <a:cxnLst/>
            <a:rect r="r" b="b" t="t" l="l"/>
            <a:pathLst>
              <a:path h="7410435" w="5860980">
                <a:moveTo>
                  <a:pt x="0" y="0"/>
                </a:moveTo>
                <a:lnTo>
                  <a:pt x="5860981" y="0"/>
                </a:lnTo>
                <a:lnTo>
                  <a:pt x="5860981" y="7410435"/>
                </a:lnTo>
                <a:lnTo>
                  <a:pt x="0" y="74104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785014" y="1133475"/>
            <a:ext cx="11089400" cy="809625"/>
          </a:xfrm>
          <a:prstGeom prst="rect">
            <a:avLst/>
          </a:prstGeom>
        </p:spPr>
        <p:txBody>
          <a:bodyPr anchor="t" rtlCol="false" tIns="0" lIns="0" bIns="0" rIns="0">
            <a:spAutoFit/>
          </a:bodyPr>
          <a:lstStyle/>
          <a:p>
            <a:pPr algn="l">
              <a:lnSpc>
                <a:spcPts val="6000"/>
              </a:lnSpc>
            </a:pPr>
            <a:r>
              <a:rPr lang="en-US" sz="6000" spc="60">
                <a:solidFill>
                  <a:srgbClr val="4B6E29"/>
                </a:solidFill>
                <a:latin typeface="Proxima Nova Heavy"/>
                <a:ea typeface="Proxima Nova Heavy"/>
                <a:cs typeface="Proxima Nova Heavy"/>
                <a:sym typeface="Proxima Nova Heavy"/>
              </a:rPr>
              <a:t>ROLES AND RESPOSBILITIES</a:t>
            </a:r>
          </a:p>
        </p:txBody>
      </p:sp>
      <p:sp>
        <p:nvSpPr>
          <p:cNvPr name="TextBox 4" id="4"/>
          <p:cNvSpPr txBox="true"/>
          <p:nvPr/>
        </p:nvSpPr>
        <p:spPr>
          <a:xfrm rot="0">
            <a:off x="785014" y="2168588"/>
            <a:ext cx="10802948" cy="5892673"/>
          </a:xfrm>
          <a:prstGeom prst="rect">
            <a:avLst/>
          </a:prstGeom>
        </p:spPr>
        <p:txBody>
          <a:bodyPr anchor="t" rtlCol="false" tIns="0" lIns="0" bIns="0" rIns="0">
            <a:spAutoFit/>
          </a:bodyPr>
          <a:lstStyle/>
          <a:p>
            <a:pPr algn="l">
              <a:lnSpc>
                <a:spcPts val="3639"/>
              </a:lnSpc>
            </a:pPr>
            <a:r>
              <a:rPr lang="en-US" sz="2599">
                <a:solidFill>
                  <a:srgbClr val="4D2F20"/>
                </a:solidFill>
                <a:latin typeface="Proxima Nova"/>
                <a:ea typeface="Proxima Nova"/>
                <a:cs typeface="Proxima Nova"/>
                <a:sym typeface="Proxima Nova"/>
              </a:rPr>
              <a:t>In my role within the organization, I am primarily responsible for conducting safety audits specifically at Arapalayam. This involves thorough inspections of critical areas such as bus terminals, restrooms, and pedestrian pathways to identify potential safety hazards like slippery floors, inadequate lighting, and insufficient security measures. Additionally, I address issues related to women's safety and welfare in public facilities, gathering feedback from various stakeholders including vendors and commuters. Beyond audits, I actively participate in community initiatives such as National Conservation Day and Paper Bag Day, where I contribute by creating presentations and charts based on field observations and research. This includes topics like National Youth Day and environmental conservation, aiming to raise awareness and promote sustainable practices within the community.</a:t>
            </a:r>
          </a:p>
        </p:txBody>
      </p:sp>
      <p:sp>
        <p:nvSpPr>
          <p:cNvPr name="Freeform 5" id="5"/>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Freeform 2" id="2"/>
          <p:cNvSpPr/>
          <p:nvPr/>
        </p:nvSpPr>
        <p:spPr>
          <a:xfrm flipH="false" flipV="false" rot="0">
            <a:off x="10768190" y="2363432"/>
            <a:ext cx="7329826" cy="7236537"/>
          </a:xfrm>
          <a:custGeom>
            <a:avLst/>
            <a:gdLst/>
            <a:ahLst/>
            <a:cxnLst/>
            <a:rect r="r" b="b" t="t" l="l"/>
            <a:pathLst>
              <a:path h="7236537" w="7329826">
                <a:moveTo>
                  <a:pt x="0" y="0"/>
                </a:moveTo>
                <a:lnTo>
                  <a:pt x="7329826" y="0"/>
                </a:lnTo>
                <a:lnTo>
                  <a:pt x="7329826" y="7236537"/>
                </a:lnTo>
                <a:lnTo>
                  <a:pt x="0" y="72365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791806"/>
            <a:ext cx="7419975" cy="1571625"/>
          </a:xfrm>
          <a:prstGeom prst="rect">
            <a:avLst/>
          </a:prstGeom>
        </p:spPr>
        <p:txBody>
          <a:bodyPr anchor="t" rtlCol="false" tIns="0" lIns="0" bIns="0" rIns="0">
            <a:spAutoFit/>
          </a:bodyPr>
          <a:lstStyle/>
          <a:p>
            <a:pPr algn="l">
              <a:lnSpc>
                <a:spcPts val="6000"/>
              </a:lnSpc>
            </a:pPr>
            <a:r>
              <a:rPr lang="en-US" sz="6000" spc="60">
                <a:solidFill>
                  <a:srgbClr val="4B6E29"/>
                </a:solidFill>
                <a:latin typeface="Proxima Nova Heavy"/>
                <a:ea typeface="Proxima Nova Heavy"/>
                <a:cs typeface="Proxima Nova Heavy"/>
                <a:sym typeface="Proxima Nova Heavy"/>
              </a:rPr>
              <a:t>KEY PROJECTS &amp; ACTIVITIES</a:t>
            </a:r>
          </a:p>
        </p:txBody>
      </p:sp>
      <p:sp>
        <p:nvSpPr>
          <p:cNvPr name="TextBox 4" id="4"/>
          <p:cNvSpPr txBox="true"/>
          <p:nvPr/>
        </p:nvSpPr>
        <p:spPr>
          <a:xfrm rot="0">
            <a:off x="1028700" y="2458549"/>
            <a:ext cx="9386161" cy="5558162"/>
          </a:xfrm>
          <a:prstGeom prst="rect">
            <a:avLst/>
          </a:prstGeom>
        </p:spPr>
        <p:txBody>
          <a:bodyPr anchor="t" rtlCol="false" tIns="0" lIns="0" bIns="0" rIns="0">
            <a:spAutoFit/>
          </a:bodyPr>
          <a:lstStyle/>
          <a:p>
            <a:pPr algn="l">
              <a:lnSpc>
                <a:spcPts val="3720"/>
              </a:lnSpc>
            </a:pPr>
            <a:r>
              <a:rPr lang="en-US" sz="2657">
                <a:solidFill>
                  <a:srgbClr val="4D2F20"/>
                </a:solidFill>
                <a:latin typeface="Proxima Nova"/>
                <a:ea typeface="Proxima Nova"/>
                <a:cs typeface="Proxima Nova"/>
                <a:sym typeface="Proxima Nova"/>
              </a:rPr>
              <a:t>I conducted a thorough safety audit at Arapalayam, focusing on critical areas like restrooms, bus terminals, and road maintenance. Key findings included poorly maintained facilities, inadequate lighting, and road hazards such as potholes. I emphasized the need for continuous monitoring and periodic audits to improve safety measures. Additionally, I engaged with the public to gather feedback on safety concerns and advocated for better maintenance of public amenities. Through presentations and charts, I raised awareness on environmental conservation and youth empowerment during events like National Conservation Day, Paper Bag Day, and National Youth Day.</a:t>
            </a:r>
          </a:p>
        </p:txBody>
      </p:sp>
      <p:sp>
        <p:nvSpPr>
          <p:cNvPr name="Freeform 5" id="5"/>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Freeform 2" id="2"/>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082903" y="2510178"/>
            <a:ext cx="6776909" cy="6472408"/>
          </a:xfrm>
          <a:custGeom>
            <a:avLst/>
            <a:gdLst/>
            <a:ahLst/>
            <a:cxnLst/>
            <a:rect r="r" b="b" t="t" l="l"/>
            <a:pathLst>
              <a:path h="6472408" w="6776909">
                <a:moveTo>
                  <a:pt x="0" y="0"/>
                </a:moveTo>
                <a:lnTo>
                  <a:pt x="6776909" y="0"/>
                </a:lnTo>
                <a:lnTo>
                  <a:pt x="6776909" y="6472408"/>
                </a:lnTo>
                <a:lnTo>
                  <a:pt x="0" y="647240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859016" y="1448010"/>
            <a:ext cx="8600510" cy="936058"/>
          </a:xfrm>
          <a:prstGeom prst="rect">
            <a:avLst/>
          </a:prstGeom>
        </p:spPr>
        <p:txBody>
          <a:bodyPr anchor="t" rtlCol="false" tIns="0" lIns="0" bIns="0" rIns="0">
            <a:spAutoFit/>
          </a:bodyPr>
          <a:lstStyle/>
          <a:p>
            <a:pPr algn="l">
              <a:lnSpc>
                <a:spcPts val="6954"/>
              </a:lnSpc>
            </a:pPr>
            <a:r>
              <a:rPr lang="en-US" sz="6954" spc="69">
                <a:solidFill>
                  <a:srgbClr val="4B6E29"/>
                </a:solidFill>
                <a:latin typeface="Proxima Nova Heavy"/>
                <a:ea typeface="Proxima Nova Heavy"/>
                <a:cs typeface="Proxima Nova Heavy"/>
                <a:sym typeface="Proxima Nova Heavy"/>
              </a:rPr>
              <a:t>SKILL DEVELOPED</a:t>
            </a:r>
          </a:p>
        </p:txBody>
      </p:sp>
      <p:sp>
        <p:nvSpPr>
          <p:cNvPr name="TextBox 8" id="8"/>
          <p:cNvSpPr txBox="true"/>
          <p:nvPr/>
        </p:nvSpPr>
        <p:spPr>
          <a:xfrm rot="0">
            <a:off x="859016" y="2812693"/>
            <a:ext cx="9054203" cy="4594939"/>
          </a:xfrm>
          <a:prstGeom prst="rect">
            <a:avLst/>
          </a:prstGeom>
        </p:spPr>
        <p:txBody>
          <a:bodyPr anchor="t" rtlCol="false" tIns="0" lIns="0" bIns="0" rIns="0">
            <a:spAutoFit/>
          </a:bodyPr>
          <a:lstStyle/>
          <a:p>
            <a:pPr algn="l">
              <a:lnSpc>
                <a:spcPts val="4100"/>
              </a:lnSpc>
            </a:pPr>
            <a:r>
              <a:rPr lang="en-US" sz="2928">
                <a:solidFill>
                  <a:srgbClr val="4D2F20"/>
                </a:solidFill>
                <a:latin typeface="Proxima Nova"/>
                <a:ea typeface="Proxima Nova"/>
                <a:cs typeface="Proxima Nova"/>
                <a:sym typeface="Proxima Nova"/>
              </a:rPr>
              <a:t>I have developed expertise in safety auditing, risk assessment, and infrastructure improvement at public transport hubs, with a strong focus on enhancing women's safety. My skills include organizing community engagement activities and awareness campaigns, collaborating with stakeholders to implement safety measures, and documenting audit findings to propose actionable recommendations for continuous safety enhancement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TextBox 2" id="2"/>
          <p:cNvSpPr txBox="true"/>
          <p:nvPr/>
        </p:nvSpPr>
        <p:spPr>
          <a:xfrm rot="0">
            <a:off x="816595" y="1133475"/>
            <a:ext cx="9498609" cy="809625"/>
          </a:xfrm>
          <a:prstGeom prst="rect">
            <a:avLst/>
          </a:prstGeom>
        </p:spPr>
        <p:txBody>
          <a:bodyPr anchor="t" rtlCol="false" tIns="0" lIns="0" bIns="0" rIns="0">
            <a:spAutoFit/>
          </a:bodyPr>
          <a:lstStyle/>
          <a:p>
            <a:pPr algn="l">
              <a:lnSpc>
                <a:spcPts val="6000"/>
              </a:lnSpc>
            </a:pPr>
            <a:r>
              <a:rPr lang="en-US" sz="6000" spc="60">
                <a:solidFill>
                  <a:srgbClr val="4B6E29"/>
                </a:solidFill>
                <a:latin typeface="Proxima Nova Heavy"/>
                <a:ea typeface="Proxima Nova Heavy"/>
                <a:cs typeface="Proxima Nova Heavy"/>
                <a:sym typeface="Proxima Nova Heavy"/>
              </a:rPr>
              <a:t>IMPACT &amp; OUTCOMES</a:t>
            </a:r>
          </a:p>
        </p:txBody>
      </p:sp>
      <p:sp>
        <p:nvSpPr>
          <p:cNvPr name="TextBox 3" id="3"/>
          <p:cNvSpPr txBox="true"/>
          <p:nvPr/>
        </p:nvSpPr>
        <p:spPr>
          <a:xfrm rot="0">
            <a:off x="816595" y="2177756"/>
            <a:ext cx="11167649" cy="5803173"/>
          </a:xfrm>
          <a:prstGeom prst="rect">
            <a:avLst/>
          </a:prstGeom>
        </p:spPr>
        <p:txBody>
          <a:bodyPr anchor="t" rtlCol="false" tIns="0" lIns="0" bIns="0" rIns="0">
            <a:spAutoFit/>
          </a:bodyPr>
          <a:lstStyle/>
          <a:p>
            <a:pPr algn="l">
              <a:lnSpc>
                <a:spcPts val="3589"/>
              </a:lnSpc>
            </a:pPr>
            <a:r>
              <a:rPr lang="en-US" sz="2564">
                <a:solidFill>
                  <a:srgbClr val="4D2F20"/>
                </a:solidFill>
                <a:latin typeface="Proxima Nova"/>
                <a:ea typeface="Proxima Nova"/>
                <a:cs typeface="Proxima Nova"/>
                <a:sym typeface="Proxima Nova"/>
              </a:rPr>
              <a:t>Our systematic safety auditing efforts at Arapalayam Bus Stand have significantly enhanced safety measures, particularly benefiting women and vulnerable groups in Madurai. Through rigorous audits and subsequent improvements in infrastructure and security protocols, we've achieved a notable reduction in reported incidents of harassment and safety concerns. Commuter satisfaction has risen measurably, reflecting increased trust in public transport facilities. Our initiatives have not only ensured compliance with safety regulations but also empowered the community by creating safer public spaces. Success stories include commendations for our contributions to public safety and women's empowerment, supported by positive feedback and testimonials from stakeholders. Looking ahead, we remain committed to further enhancing safety across more transportation hubs, fostering continued collaboration with stakeholders to sustain these impactful changes</a:t>
            </a:r>
          </a:p>
        </p:txBody>
      </p:sp>
      <p:sp>
        <p:nvSpPr>
          <p:cNvPr name="Freeform 4" id="4"/>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1508650" y="2689505"/>
            <a:ext cx="6351518" cy="4907991"/>
          </a:xfrm>
          <a:custGeom>
            <a:avLst/>
            <a:gdLst/>
            <a:ahLst/>
            <a:cxnLst/>
            <a:rect r="r" b="b" t="t" l="l"/>
            <a:pathLst>
              <a:path h="4907991" w="6351518">
                <a:moveTo>
                  <a:pt x="0" y="0"/>
                </a:moveTo>
                <a:lnTo>
                  <a:pt x="6351518" y="0"/>
                </a:lnTo>
                <a:lnTo>
                  <a:pt x="6351518" y="4907990"/>
                </a:lnTo>
                <a:lnTo>
                  <a:pt x="0" y="490799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DD5CE"/>
        </a:solidFill>
      </p:bgPr>
    </p:bg>
    <p:spTree>
      <p:nvGrpSpPr>
        <p:cNvPr id="1" name=""/>
        <p:cNvGrpSpPr/>
        <p:nvPr/>
      </p:nvGrpSpPr>
      <p:grpSpPr>
        <a:xfrm>
          <a:off x="0" y="0"/>
          <a:ext cx="0" cy="0"/>
          <a:chOff x="0" y="0"/>
          <a:chExt cx="0" cy="0"/>
        </a:xfrm>
      </p:grpSpPr>
      <p:sp>
        <p:nvSpPr>
          <p:cNvPr name="Freeform 2" id="2"/>
          <p:cNvSpPr/>
          <p:nvPr/>
        </p:nvSpPr>
        <p:spPr>
          <a:xfrm flipH="false" flipV="false" rot="0">
            <a:off x="10758230" y="2310210"/>
            <a:ext cx="7157913" cy="7372383"/>
          </a:xfrm>
          <a:custGeom>
            <a:avLst/>
            <a:gdLst/>
            <a:ahLst/>
            <a:cxnLst/>
            <a:rect r="r" b="b" t="t" l="l"/>
            <a:pathLst>
              <a:path h="7372383" w="7157913">
                <a:moveTo>
                  <a:pt x="0" y="0"/>
                </a:moveTo>
                <a:lnTo>
                  <a:pt x="7157913" y="0"/>
                </a:lnTo>
                <a:lnTo>
                  <a:pt x="7157913" y="7372382"/>
                </a:lnTo>
                <a:lnTo>
                  <a:pt x="0" y="73723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500585"/>
            <a:ext cx="7419975" cy="809625"/>
          </a:xfrm>
          <a:prstGeom prst="rect">
            <a:avLst/>
          </a:prstGeom>
        </p:spPr>
        <p:txBody>
          <a:bodyPr anchor="t" rtlCol="false" tIns="0" lIns="0" bIns="0" rIns="0">
            <a:spAutoFit/>
          </a:bodyPr>
          <a:lstStyle/>
          <a:p>
            <a:pPr algn="l">
              <a:lnSpc>
                <a:spcPts val="6000"/>
              </a:lnSpc>
            </a:pPr>
            <a:r>
              <a:rPr lang="en-US" sz="6000" spc="60">
                <a:solidFill>
                  <a:srgbClr val="4B6E29"/>
                </a:solidFill>
                <a:latin typeface="Proxima Nova Heavy"/>
                <a:ea typeface="Proxima Nova Heavy"/>
                <a:cs typeface="Proxima Nova Heavy"/>
                <a:sym typeface="Proxima Nova Heavy"/>
              </a:rPr>
              <a:t>CONCLUSION</a:t>
            </a:r>
          </a:p>
        </p:txBody>
      </p:sp>
      <p:sp>
        <p:nvSpPr>
          <p:cNvPr name="TextBox 4" id="4"/>
          <p:cNvSpPr txBox="true"/>
          <p:nvPr/>
        </p:nvSpPr>
        <p:spPr>
          <a:xfrm rot="0">
            <a:off x="1028700" y="2470211"/>
            <a:ext cx="9856793" cy="5623403"/>
          </a:xfrm>
          <a:prstGeom prst="rect">
            <a:avLst/>
          </a:prstGeom>
        </p:spPr>
        <p:txBody>
          <a:bodyPr anchor="t" rtlCol="false" tIns="0" lIns="0" bIns="0" rIns="0">
            <a:spAutoFit/>
          </a:bodyPr>
          <a:lstStyle/>
          <a:p>
            <a:pPr algn="l">
              <a:lnSpc>
                <a:spcPts val="3477"/>
              </a:lnSpc>
            </a:pPr>
            <a:r>
              <a:rPr lang="en-US" sz="2483">
                <a:solidFill>
                  <a:srgbClr val="4D2F20"/>
                </a:solidFill>
                <a:latin typeface="Proxima Nova Bold"/>
                <a:ea typeface="Proxima Nova Bold"/>
                <a:cs typeface="Proxima Nova Bold"/>
                <a:sym typeface="Proxima Nova Bold"/>
              </a:rPr>
              <a:t>My internship at EKTA Resource Center for Women provided a comprehensive understanding of gender justice initiatives and the importance of safety audits in public spaces. Over seven days, I participated in various activities that highlighted EKTA's multifaceted approach to empowering women and girls. The safety audit at Arapalayam Bus Stand was a key focus, revealing significant areas for improvement, particularly concerning women's safety. The preparation and presentation of the PowerPoint on safety auditing underscored the need for continuous monitoring and stakeholder engagement to maintain and enhance safety measures. Overall, this internship reinforced the critical role of community involvement and regular audits in promoting a safer and more inclusive environment for women</a:t>
            </a:r>
          </a:p>
        </p:txBody>
      </p:sp>
      <p:sp>
        <p:nvSpPr>
          <p:cNvPr name="Freeform 5" id="5"/>
          <p:cNvSpPr/>
          <p:nvPr/>
        </p:nvSpPr>
        <p:spPr>
          <a:xfrm flipH="true" flipV="false" rot="-3840000">
            <a:off x="15659745" y="-1028700"/>
            <a:ext cx="3111818" cy="4114800"/>
          </a:xfrm>
          <a:custGeom>
            <a:avLst/>
            <a:gdLst/>
            <a:ahLst/>
            <a:cxnLst/>
            <a:rect r="r" b="b" t="t" l="l"/>
            <a:pathLst>
              <a:path h="4114800" w="3111818">
                <a:moveTo>
                  <a:pt x="3111817" y="0"/>
                </a:moveTo>
                <a:lnTo>
                  <a:pt x="0" y="0"/>
                </a:lnTo>
                <a:lnTo>
                  <a:pt x="0" y="4114800"/>
                </a:lnTo>
                <a:lnTo>
                  <a:pt x="3111817" y="4114800"/>
                </a:lnTo>
                <a:lnTo>
                  <a:pt x="311181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3809">
            <a:off x="13062473" y="-2091637"/>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1500960">
            <a:off x="-375897" y="7488093"/>
            <a:ext cx="3111817" cy="4114800"/>
          </a:xfrm>
          <a:custGeom>
            <a:avLst/>
            <a:gdLst/>
            <a:ahLst/>
            <a:cxnLst/>
            <a:rect r="r" b="b" t="t" l="l"/>
            <a:pathLst>
              <a:path h="4114800" w="3111817">
                <a:moveTo>
                  <a:pt x="0" y="0"/>
                </a:moveTo>
                <a:lnTo>
                  <a:pt x="3111818" y="0"/>
                </a:lnTo>
                <a:lnTo>
                  <a:pt x="311181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523809">
            <a:off x="1676502" y="8176090"/>
            <a:ext cx="3887671" cy="3795339"/>
          </a:xfrm>
          <a:custGeom>
            <a:avLst/>
            <a:gdLst/>
            <a:ahLst/>
            <a:cxnLst/>
            <a:rect r="r" b="b" t="t" l="l"/>
            <a:pathLst>
              <a:path h="3795339" w="3887671">
                <a:moveTo>
                  <a:pt x="0" y="0"/>
                </a:moveTo>
                <a:lnTo>
                  <a:pt x="3887671" y="0"/>
                </a:lnTo>
                <a:lnTo>
                  <a:pt x="3887671" y="3795339"/>
                </a:lnTo>
                <a:lnTo>
                  <a:pt x="0" y="37953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DAGKIgtFj20</dc:identifier>
  <dcterms:modified xsi:type="dcterms:W3CDTF">2011-08-01T06:04:30Z</dcterms:modified>
  <cp:revision>1</cp:revision>
  <dc:title>Social internship</dc:title>
</cp:coreProperties>
</file>

<file path=docProps/thumbnail.jpeg>
</file>